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2d01422b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62d01422bd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2d01422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62d01422bd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62d01422b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62d01422bd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2d01422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62d01422bd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2d01422b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62d01422bd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2d01422b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62d01422bd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2d01422b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62d01422bd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2d01422b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62d01422bd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2d01422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62d01422bd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62d01422b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62d01422bd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2d01422b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62d01422bd_0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2d01422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62d01422b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0dcf4771f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60dcf4771f_2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2d01422b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62d01422bd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2d01422b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62d01422bd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56c018d6f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356c018d6fb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60dcf4771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60dcf4771f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6c018d6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6c018d6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1596620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515966206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2c6414c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62c6414c7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2c6414c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62c6414c70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6d3e0b5d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56d3e0b5d9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2d01422b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62d01422bd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2d01422b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62d01422bd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31.png"/><Relationship Id="rId10" Type="http://schemas.openxmlformats.org/officeDocument/2006/relationships/image" Target="../media/image37.png"/><Relationship Id="rId9" Type="http://schemas.openxmlformats.org/officeDocument/2006/relationships/image" Target="../media/image35.png"/><Relationship Id="rId5" Type="http://schemas.openxmlformats.org/officeDocument/2006/relationships/image" Target="../media/image4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Relationship Id="rId8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6.png"/><Relationship Id="rId7" Type="http://schemas.openxmlformats.org/officeDocument/2006/relationships/image" Target="../media/image4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3.gif"/><Relationship Id="rId7" Type="http://schemas.openxmlformats.org/officeDocument/2006/relationships/image" Target="../media/image5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hyperlink" Target="http://drive.google.com/file/d/1-_sHQ8rgaVGfWLnY0ZNn9VSyUWErYxOQ/view" TargetMode="External"/><Relationship Id="rId7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0" Type="http://schemas.openxmlformats.org/officeDocument/2006/relationships/hyperlink" Target="https://play.unity.com/en/games/7399ee86-facb-4354-8c7c-8497de418966/proyecto-3" TargetMode="External"/><Relationship Id="rId9" Type="http://schemas.openxmlformats.org/officeDocument/2006/relationships/hyperlink" Target="https://avaturn.me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sketchfab.com/feed" TargetMode="External"/><Relationship Id="rId7" Type="http://schemas.openxmlformats.org/officeDocument/2006/relationships/hyperlink" Target="https://www.turbosquid.com/" TargetMode="External"/><Relationship Id="rId8" Type="http://schemas.openxmlformats.org/officeDocument/2006/relationships/hyperlink" Target="https://www.tripo3d.ai/app/hom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30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29.png"/><Relationship Id="rId10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24.png"/><Relationship Id="rId10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5C69F5"/>
            </a:gs>
          </a:gsLst>
          <a:lin ang="27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103384" y="-1675084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10800000">
            <a:off x="12542441" y="8591206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-2741048" y="537816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rot="10800000">
            <a:off x="14180105" y="6181594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-2904533" y="-494599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3275713" y="4625635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10800000">
            <a:off x="14960748" y="7760135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10800000">
            <a:off x="16481741" y="2654155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 txBox="1"/>
          <p:nvPr/>
        </p:nvSpPr>
        <p:spPr>
          <a:xfrm>
            <a:off x="4408570" y="3627133"/>
            <a:ext cx="9253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ctr">
              <a:lnSpc>
                <a:spcPct val="9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0006">
                <a:solidFill>
                  <a:srgbClr val="FFFFFF"/>
                </a:solidFill>
              </a:rPr>
              <a:t>Proyecto 3</a:t>
            </a:r>
            <a:endParaRPr sz="200"/>
          </a:p>
        </p:txBody>
      </p:sp>
      <p:grpSp>
        <p:nvGrpSpPr>
          <p:cNvPr id="93" name="Google Shape;93;p13"/>
          <p:cNvGrpSpPr/>
          <p:nvPr/>
        </p:nvGrpSpPr>
        <p:grpSpPr>
          <a:xfrm>
            <a:off x="5513387" y="6181604"/>
            <a:ext cx="7261072" cy="1110917"/>
            <a:chOff x="0" y="-19050"/>
            <a:chExt cx="1356880" cy="15059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1356880" cy="131540"/>
            </a:xfrm>
            <a:custGeom>
              <a:rect b="b" l="l" r="r" t="t"/>
              <a:pathLst>
                <a:path extrusionOk="0"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0" y="-19050"/>
              <a:ext cx="1356880" cy="150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3"/>
          <p:cNvSpPr txBox="1"/>
          <p:nvPr/>
        </p:nvSpPr>
        <p:spPr>
          <a:xfrm>
            <a:off x="6777000" y="7880325"/>
            <a:ext cx="4908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7">
                <a:solidFill>
                  <a:srgbClr val="E4E5EC"/>
                </a:solidFill>
              </a:rPr>
              <a:t>   </a:t>
            </a:r>
            <a:r>
              <a:rPr b="1" lang="en-US" sz="2787">
                <a:solidFill>
                  <a:srgbClr val="E4E5EC"/>
                </a:solidFill>
              </a:rPr>
              <a:t>Computación</a:t>
            </a:r>
            <a:r>
              <a:rPr b="1" lang="en-US" sz="2787">
                <a:solidFill>
                  <a:srgbClr val="E4E5EC"/>
                </a:solidFill>
              </a:rPr>
              <a:t> </a:t>
            </a:r>
            <a:r>
              <a:rPr b="1" lang="en-US" sz="2787">
                <a:solidFill>
                  <a:srgbClr val="E4E5EC"/>
                </a:solidFill>
              </a:rPr>
              <a:t>Gráfica</a:t>
            </a:r>
            <a:r>
              <a:rPr b="1" lang="en-US" sz="2787">
                <a:solidFill>
                  <a:srgbClr val="E4E5EC"/>
                </a:solidFill>
              </a:rPr>
              <a:t> </a:t>
            </a:r>
            <a:endParaRPr b="1" sz="2787">
              <a:solidFill>
                <a:srgbClr val="E4E5EC"/>
              </a:solidFill>
            </a:endParaRPr>
          </a:p>
          <a:p>
            <a:pPr indent="0" lvl="0" marL="0" marR="0" rtl="0" algn="l">
              <a:lnSpc>
                <a:spcPct val="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7">
                <a:solidFill>
                  <a:srgbClr val="E4E5EC"/>
                </a:solidFill>
              </a:rPr>
              <a:t>   </a:t>
            </a:r>
            <a:r>
              <a:rPr b="1" lang="en-US" sz="2787">
                <a:solidFill>
                  <a:srgbClr val="E4E5EC"/>
                </a:solidFill>
              </a:rPr>
              <a:t>1er Cuatrimestre </a:t>
            </a:r>
            <a:r>
              <a:rPr b="1" lang="en-US" sz="2787">
                <a:solidFill>
                  <a:srgbClr val="E4E5EC"/>
                </a:solidFill>
              </a:rPr>
              <a:t>2025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8719795" y="2047208"/>
            <a:ext cx="19542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5600388" y="6463600"/>
            <a:ext cx="726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Escenas Fotorrealistas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3045000" y="9100250"/>
            <a:ext cx="1219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Fernando Champredonde-Laureano Gandrup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136318-137335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11" name="Google Shape;311;p22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2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14" name="Google Shape;314;p22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15" name="Google Shape;315;p22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22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duplicado 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2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22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2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8" name="Google Shape;328;p22" title="Dormi Dup of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8225" y="3157175"/>
            <a:ext cx="3581400" cy="2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 title="Dorm Du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9675" y="5986200"/>
            <a:ext cx="3655300" cy="27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 title="Baño Dup off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7175" y="3157175"/>
            <a:ext cx="3655300" cy="2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 title="Baño Dup 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7175" y="6125300"/>
            <a:ext cx="36553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 title="Cocina Dup off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25150" y="3157175"/>
            <a:ext cx="3898400" cy="2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 title="Cocina DUp 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05725" y="6101175"/>
            <a:ext cx="38984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3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39" name="Google Shape;339;p23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23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42" name="Google Shape;342;p23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43" name="Google Shape;343;p23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23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intrusos </a:t>
            </a:r>
            <a:endParaRPr/>
          </a:p>
        </p:txBody>
      </p:sp>
      <p:sp>
        <p:nvSpPr>
          <p:cNvPr id="346" name="Google Shape;346;p23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3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3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3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6" name="Google Shape;356;p23" title="Captura de pantalla 2025-07-03 18375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4975" y="3381975"/>
            <a:ext cx="4434450" cy="49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 title="Captura de pantalla 2025-07-03 18323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350" y="3428999"/>
            <a:ext cx="4705350" cy="49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 title="Captura de pantalla 2025-07-03 1830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8625" y="3429000"/>
            <a:ext cx="4705350" cy="48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4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64" name="Google Shape;364;p24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24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67" name="Google Shape;367;p24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68" name="Google Shape;368;p24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24"/>
          <p:cNvSpPr txBox="1"/>
          <p:nvPr/>
        </p:nvSpPr>
        <p:spPr>
          <a:xfrm>
            <a:off x="2203925" y="1773850"/>
            <a:ext cx="138237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paranormales </a:t>
            </a:r>
            <a:endParaRPr/>
          </a:p>
        </p:txBody>
      </p:sp>
      <p:sp>
        <p:nvSpPr>
          <p:cNvPr id="371" name="Google Shape;371;p24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4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4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4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81" name="Google Shape;381;p24" title="Captura de pantalla 2025-07-03 1838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275" y="3629925"/>
            <a:ext cx="5611524" cy="39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 title="Captura de pantalla 2025-07-03 18362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8775" y="3644163"/>
            <a:ext cx="4061650" cy="3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4" title="Captura de pantalla 2025-07-03 18312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31000" y="3429000"/>
            <a:ext cx="4215225" cy="47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5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89" name="Google Shape;389;p25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5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25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92" name="Google Shape;392;p25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93" name="Google Shape;393;p25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5"/>
          <p:cNvSpPr txBox="1"/>
          <p:nvPr/>
        </p:nvSpPr>
        <p:spPr>
          <a:xfrm>
            <a:off x="2203925" y="1773850"/>
            <a:ext cx="70545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Material transparente</a:t>
            </a:r>
            <a:endParaRPr/>
          </a:p>
        </p:txBody>
      </p:sp>
      <p:sp>
        <p:nvSpPr>
          <p:cNvPr id="396" name="Google Shape;396;p25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25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25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25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6" name="Google Shape;4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7163" y="1651125"/>
            <a:ext cx="6631625" cy="72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6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12" name="Google Shape;412;p26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6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15" name="Google Shape;415;p26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16" name="Google Shape;416;p26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26"/>
          <p:cNvSpPr txBox="1"/>
          <p:nvPr/>
        </p:nvSpPr>
        <p:spPr>
          <a:xfrm>
            <a:off x="2232150" y="1774400"/>
            <a:ext cx="123204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Material con mapeo de normales</a:t>
            </a:r>
            <a:endParaRPr/>
          </a:p>
        </p:txBody>
      </p:sp>
      <p:sp>
        <p:nvSpPr>
          <p:cNvPr id="419" name="Google Shape;419;p26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6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6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6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6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6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26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6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9" name="Google Shape;42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563" y="3534038"/>
            <a:ext cx="8277225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7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35" name="Google Shape;435;p27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27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38" name="Google Shape;438;p27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39" name="Google Shape;439;p27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7"/>
          <p:cNvSpPr txBox="1"/>
          <p:nvPr/>
        </p:nvSpPr>
        <p:spPr>
          <a:xfrm>
            <a:off x="2203925" y="1773850"/>
            <a:ext cx="12327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Material espejo</a:t>
            </a:r>
            <a:endParaRPr b="1" sz="6444">
              <a:solidFill>
                <a:srgbClr val="15193E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7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7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7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27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27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27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2" name="Google Shape;4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4700" y="2864817"/>
            <a:ext cx="10698600" cy="602736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7"/>
          <p:cNvSpPr txBox="1"/>
          <p:nvPr/>
        </p:nvSpPr>
        <p:spPr>
          <a:xfrm>
            <a:off x="1050700" y="4659700"/>
            <a:ext cx="3763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eflection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Probe y un material reflectante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8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59" name="Google Shape;459;p28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28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62" name="Google Shape;462;p28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63" name="Google Shape;463;p28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8"/>
          <p:cNvSpPr txBox="1"/>
          <p:nvPr/>
        </p:nvSpPr>
        <p:spPr>
          <a:xfrm>
            <a:off x="1335300" y="4211100"/>
            <a:ext cx="64734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Animación por código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8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8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8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8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8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28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28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28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76" name="Google Shape;476;p28" title="Vídeo sin título ‐ Hecho con Clipchamp (1).gif"/>
          <p:cNvPicPr preferRelativeResize="0"/>
          <p:nvPr/>
        </p:nvPicPr>
        <p:blipFill rotWithShape="1">
          <a:blip r:embed="rId6">
            <a:alphaModFix/>
          </a:blip>
          <a:srcRect b="0" l="35088" r="34950" t="0"/>
          <a:stretch/>
        </p:blipFill>
        <p:spPr>
          <a:xfrm>
            <a:off x="9779075" y="1232700"/>
            <a:ext cx="4213675" cy="79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9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82" name="Google Shape;482;p29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9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85" name="Google Shape;485;p29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86" name="Google Shape;486;p29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29"/>
          <p:cNvSpPr txBox="1"/>
          <p:nvPr/>
        </p:nvSpPr>
        <p:spPr>
          <a:xfrm>
            <a:off x="2203925" y="1773850"/>
            <a:ext cx="11745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Personaje 3D animado</a:t>
            </a:r>
            <a:endParaRPr/>
          </a:p>
        </p:txBody>
      </p:sp>
      <p:sp>
        <p:nvSpPr>
          <p:cNvPr id="489" name="Google Shape;489;p29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p29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29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29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99" name="Google Shape;4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3925" y="2731050"/>
            <a:ext cx="5574792" cy="59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 title="Vídeo sin título ‐ Hecho con Clipchamp (4).gif"/>
          <p:cNvPicPr preferRelativeResize="0"/>
          <p:nvPr/>
        </p:nvPicPr>
        <p:blipFill rotWithShape="1">
          <a:blip r:embed="rId7">
            <a:alphaModFix/>
          </a:blip>
          <a:srcRect b="0" l="31198" r="30753" t="0"/>
          <a:stretch/>
        </p:blipFill>
        <p:spPr>
          <a:xfrm>
            <a:off x="10055518" y="2731050"/>
            <a:ext cx="4111057" cy="60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0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06" name="Google Shape;506;p30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30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09" name="Google Shape;509;p30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10" name="Google Shape;510;p30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30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Sistemas de partículas</a:t>
            </a:r>
            <a:endParaRPr/>
          </a:p>
        </p:txBody>
      </p:sp>
      <p:sp>
        <p:nvSpPr>
          <p:cNvPr id="513" name="Google Shape;513;p30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0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0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30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30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30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23" name="Google Shape;523;p30" title="Vídeo sin título ‐ Hecho con Clipchamp (2).gif"/>
          <p:cNvPicPr preferRelativeResize="0"/>
          <p:nvPr/>
        </p:nvPicPr>
        <p:blipFill rotWithShape="1">
          <a:blip r:embed="rId6">
            <a:alphaModFix/>
          </a:blip>
          <a:srcRect b="0" l="9597" r="10626" t="0"/>
          <a:stretch/>
        </p:blipFill>
        <p:spPr>
          <a:xfrm>
            <a:off x="1532300" y="3429000"/>
            <a:ext cx="7656550" cy="5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 title="Vídeo sin título ‐ Hecho con Clipchamp (3).gif"/>
          <p:cNvPicPr preferRelativeResize="0"/>
          <p:nvPr/>
        </p:nvPicPr>
        <p:blipFill rotWithShape="1">
          <a:blip r:embed="rId7">
            <a:alphaModFix/>
          </a:blip>
          <a:srcRect b="0" l="25762" r="25499" t="0"/>
          <a:stretch/>
        </p:blipFill>
        <p:spPr>
          <a:xfrm>
            <a:off x="11349566" y="3406950"/>
            <a:ext cx="4677959" cy="54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1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30" name="Google Shape;530;p31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31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33" name="Google Shape;533;p31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34" name="Google Shape;534;p31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31"/>
          <p:cNvSpPr txBox="1"/>
          <p:nvPr/>
        </p:nvSpPr>
        <p:spPr>
          <a:xfrm>
            <a:off x="2203925" y="1773850"/>
            <a:ext cx="9744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Efecto de cámara</a:t>
            </a:r>
            <a:endParaRPr/>
          </a:p>
        </p:txBody>
      </p:sp>
      <p:sp>
        <p:nvSpPr>
          <p:cNvPr id="537" name="Google Shape;537;p31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1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31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31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6" name="Google Shape;546;p31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47" name="Google Shape;5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925" y="2706250"/>
            <a:ext cx="1075372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1"/>
          <p:cNvSpPr txBox="1"/>
          <p:nvPr/>
        </p:nvSpPr>
        <p:spPr>
          <a:xfrm>
            <a:off x="1338600" y="5221788"/>
            <a:ext cx="344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Letra E para activar/desactivar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4"/>
          <p:cNvGrpSpPr/>
          <p:nvPr/>
        </p:nvGrpSpPr>
        <p:grpSpPr>
          <a:xfrm>
            <a:off x="2725388" y="1674623"/>
            <a:ext cx="1070406" cy="318581"/>
            <a:chOff x="0" y="-19050"/>
            <a:chExt cx="484642" cy="144242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0" y="-19050"/>
              <a:ext cx="484642" cy="14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4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10"/>
            </a:stretch>
          </a:blipFill>
          <a:ln>
            <a:noFill/>
          </a:ln>
        </p:spPr>
      </p:sp>
      <p:grpSp>
        <p:nvGrpSpPr>
          <p:cNvPr id="108" name="Google Shape;108;p14"/>
          <p:cNvGrpSpPr/>
          <p:nvPr/>
        </p:nvGrpSpPr>
        <p:grpSpPr>
          <a:xfrm>
            <a:off x="807825" y="960238"/>
            <a:ext cx="16672461" cy="8374317"/>
            <a:chOff x="0" y="-38100"/>
            <a:chExt cx="4391072" cy="2205567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-38100"/>
              <a:ext cx="4391071" cy="22055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2089501" y="1367713"/>
            <a:ext cx="6215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ÍNDICE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631000" y="2112300"/>
            <a:ext cx="12855000" cy="7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Objetivos</a:t>
            </a:r>
            <a:endParaRPr b="1"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Escenas Fotorrealistas</a:t>
            </a:r>
            <a:endParaRPr b="1"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Desarrollo</a:t>
            </a:r>
            <a:r>
              <a:rPr b="1" lang="en-US" sz="2800">
                <a:solidFill>
                  <a:srgbClr val="15193E"/>
                </a:solidFill>
              </a:rPr>
              <a:t> del proyecto y Consideraciones de diseño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Anomalias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Materiales requeridos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Objetos Animados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Sistemas de Partículas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Efecto de Camara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Video</a:t>
            </a:r>
            <a:endParaRPr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Problemáticas</a:t>
            </a:r>
            <a:endParaRPr b="1"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Git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Peso de modelos y texturas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Sombras en Baño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Textura Animada WebGL</a:t>
            </a:r>
            <a:endParaRPr b="1"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Conclusiones</a:t>
            </a:r>
            <a:endParaRPr b="1"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Bibliografía</a:t>
            </a:r>
            <a:endParaRPr b="1" sz="2800">
              <a:solidFill>
                <a:srgbClr val="15193E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4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4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2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54" name="Google Shape;554;p32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32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57" name="Google Shape;557;p32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58" name="Google Shape;558;p32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32"/>
          <p:cNvSpPr txBox="1"/>
          <p:nvPr/>
        </p:nvSpPr>
        <p:spPr>
          <a:xfrm>
            <a:off x="2203925" y="1773850"/>
            <a:ext cx="9744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Video</a:t>
            </a:r>
            <a:endParaRPr/>
          </a:p>
        </p:txBody>
      </p:sp>
      <p:sp>
        <p:nvSpPr>
          <p:cNvPr id="561" name="Google Shape;561;p32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2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2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2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2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32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32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32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71" name="Google Shape;571;p32" title="Vídeo sin título ‐ Hecho con Clipchamp (1)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9542" y="1415275"/>
            <a:ext cx="10077458" cy="755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3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77" name="Google Shape;577;p33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33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80" name="Google Shape;580;p33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81" name="Google Shape;581;p33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33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584" name="Google Shape;584;p33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3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"/>
          <p:cNvSpPr txBox="1"/>
          <p:nvPr/>
        </p:nvSpPr>
        <p:spPr>
          <a:xfrm>
            <a:off x="4790695" y="29987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Git pull , push y clone </a:t>
            </a:r>
            <a:endParaRPr b="1" sz="3500">
              <a:solidFill>
                <a:srgbClr val="15193E"/>
              </a:solidFill>
            </a:endParaRPr>
          </a:p>
        </p:txBody>
      </p:sp>
      <p:sp>
        <p:nvSpPr>
          <p:cNvPr id="590" name="Google Shape;590;p33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2" name="Google Shape;592;p33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33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4" name="Google Shape;594;p33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5" name="Google Shape;595;p33"/>
          <p:cNvSpPr txBox="1"/>
          <p:nvPr/>
        </p:nvSpPr>
        <p:spPr>
          <a:xfrm>
            <a:off x="3118150" y="8115800"/>
            <a:ext cx="12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Aumentar el tamaño del buffer con el comando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git config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--global http.postBuffer &lt;tamaño buffer en bits&gt;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3"/>
          <p:cNvSpPr txBox="1"/>
          <p:nvPr/>
        </p:nvSpPr>
        <p:spPr>
          <a:xfrm>
            <a:off x="2725400" y="4409375"/>
            <a:ext cx="123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33" title="Captura de pantalla 2025-06-19 21132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050" y="3830038"/>
            <a:ext cx="1379220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03" name="Google Shape;603;p34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4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34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06" name="Google Shape;606;p34"/>
          <p:cNvGrpSpPr/>
          <p:nvPr/>
        </p:nvGrpSpPr>
        <p:grpSpPr>
          <a:xfrm>
            <a:off x="587113" y="1007101"/>
            <a:ext cx="16672568" cy="8374443"/>
            <a:chOff x="0" y="-38100"/>
            <a:chExt cx="4391100" cy="2205600"/>
          </a:xfrm>
        </p:grpSpPr>
        <p:sp>
          <p:nvSpPr>
            <p:cNvPr id="607" name="Google Shape;607;p34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34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610" name="Google Shape;610;p34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4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4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 txBox="1"/>
          <p:nvPr/>
        </p:nvSpPr>
        <p:spPr>
          <a:xfrm>
            <a:off x="2725398" y="4567838"/>
            <a:ext cx="48876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Peso de modelos y texturas</a:t>
            </a:r>
            <a:endParaRPr b="1" sz="4200">
              <a:solidFill>
                <a:srgbClr val="15193E"/>
              </a:solidFill>
            </a:endParaRPr>
          </a:p>
        </p:txBody>
      </p:sp>
      <p:sp>
        <p:nvSpPr>
          <p:cNvPr id="616" name="Google Shape;616;p34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4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8" name="Google Shape;618;p34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9" name="Google Shape;619;p34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34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p34"/>
          <p:cNvSpPr txBox="1"/>
          <p:nvPr/>
        </p:nvSpPr>
        <p:spPr>
          <a:xfrm>
            <a:off x="3003825" y="8235825"/>
            <a:ext cx="12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Disminuir la cantidad de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vértices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los modelos con Blender y cambiar el tamaño de las texturas.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874" y="3319174"/>
            <a:ext cx="6496475" cy="4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35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28" name="Google Shape;628;p35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0" name="Google Shape;630;p35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31" name="Google Shape;631;p35"/>
          <p:cNvGrpSpPr/>
          <p:nvPr/>
        </p:nvGrpSpPr>
        <p:grpSpPr>
          <a:xfrm>
            <a:off x="587113" y="1007101"/>
            <a:ext cx="16672568" cy="8374443"/>
            <a:chOff x="0" y="-38100"/>
            <a:chExt cx="4391100" cy="2205600"/>
          </a:xfrm>
        </p:grpSpPr>
        <p:sp>
          <p:nvSpPr>
            <p:cNvPr id="632" name="Google Shape;632;p35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35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5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5"/>
          <p:cNvSpPr txBox="1"/>
          <p:nvPr/>
        </p:nvSpPr>
        <p:spPr>
          <a:xfrm>
            <a:off x="2089495" y="28456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Sombras en baño</a:t>
            </a:r>
            <a:endParaRPr b="1" sz="3500">
              <a:solidFill>
                <a:srgbClr val="15193E"/>
              </a:solidFill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35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35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35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35"/>
          <p:cNvSpPr txBox="1"/>
          <p:nvPr/>
        </p:nvSpPr>
        <p:spPr>
          <a:xfrm>
            <a:off x="2343425" y="8362950"/>
            <a:ext cx="12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Cambiar la luz ambiente de Unity ya que era muy clara y modificar las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intensidades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luces de las habitaciones.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3050" y="4106813"/>
            <a:ext cx="4381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5825" y="4106800"/>
            <a:ext cx="3824529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36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54" name="Google Shape;654;p36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36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57" name="Google Shape;657;p36"/>
          <p:cNvGrpSpPr/>
          <p:nvPr/>
        </p:nvGrpSpPr>
        <p:grpSpPr>
          <a:xfrm>
            <a:off x="652338" y="1175876"/>
            <a:ext cx="16672568" cy="8374443"/>
            <a:chOff x="0" y="-38100"/>
            <a:chExt cx="4391100" cy="2205600"/>
          </a:xfrm>
        </p:grpSpPr>
        <p:sp>
          <p:nvSpPr>
            <p:cNvPr id="658" name="Google Shape;658;p36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36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6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 txBox="1"/>
          <p:nvPr/>
        </p:nvSpPr>
        <p:spPr>
          <a:xfrm>
            <a:off x="2089495" y="28456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Textura animada WebGL</a:t>
            </a:r>
            <a:endParaRPr b="1" sz="3500">
              <a:solidFill>
                <a:srgbClr val="15193E"/>
              </a:solidFill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p36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0" name="Google Shape;670;p36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1" name="Google Shape;671;p36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2" name="Google Shape;672;p36"/>
          <p:cNvSpPr txBox="1"/>
          <p:nvPr/>
        </p:nvSpPr>
        <p:spPr>
          <a:xfrm>
            <a:off x="2558650" y="8813325"/>
            <a:ext cx="123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Cambiamos la textura animada por una fija.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2334425" y="3498788"/>
            <a:ext cx="12396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Inicialmente, la 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nomalía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léctrica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dormitorio,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tenía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Render Texture animada de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estática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animada al activarse, pero, al exportar el proyecto a WebGL, esta textura no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aparece al momento de activarse la anomalía.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36" title="Vídeo sin título ‐ Hecho con Clipchamp (5).gif"/>
          <p:cNvPicPr preferRelativeResize="0"/>
          <p:nvPr/>
        </p:nvPicPr>
        <p:blipFill rotWithShape="1">
          <a:blip r:embed="rId6">
            <a:alphaModFix/>
          </a:blip>
          <a:srcRect b="8592" l="26961" r="14003" t="0"/>
          <a:stretch/>
        </p:blipFill>
        <p:spPr>
          <a:xfrm>
            <a:off x="5400925" y="5183050"/>
            <a:ext cx="5287800" cy="37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37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80" name="Google Shape;680;p37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2" name="Google Shape;682;p37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83" name="Google Shape;683;p37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684" name="Google Shape;684;p37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37"/>
          <p:cNvSpPr txBox="1"/>
          <p:nvPr/>
        </p:nvSpPr>
        <p:spPr>
          <a:xfrm>
            <a:off x="2089500" y="1993350"/>
            <a:ext cx="12616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Conclusiones</a:t>
            </a:r>
            <a:endParaRPr/>
          </a:p>
        </p:txBody>
      </p:sp>
      <p:sp>
        <p:nvSpPr>
          <p:cNvPr id="687" name="Google Shape;687;p37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7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7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 txBox="1"/>
          <p:nvPr/>
        </p:nvSpPr>
        <p:spPr>
          <a:xfrm>
            <a:off x="2203934" y="3294008"/>
            <a:ext cx="5775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84">
              <a:solidFill>
                <a:srgbClr val="15193E"/>
              </a:solidFill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p37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37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37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37"/>
          <p:cNvSpPr txBox="1"/>
          <p:nvPr/>
        </p:nvSpPr>
        <p:spPr>
          <a:xfrm>
            <a:off x="2203925" y="3503825"/>
            <a:ext cx="125271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Aprendizajes: m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aterial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transparente, sistemas de 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partículas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animación de objetos, luces y sombras, etc.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Realismo y precio.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Comparación con los otros proyectos.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mundo por aprender.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8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704" name="Google Shape;704;p38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38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707" name="Google Shape;707;p38"/>
          <p:cNvGrpSpPr/>
          <p:nvPr/>
        </p:nvGrpSpPr>
        <p:grpSpPr>
          <a:xfrm>
            <a:off x="807713" y="956276"/>
            <a:ext cx="16672568" cy="8374443"/>
            <a:chOff x="0" y="-38100"/>
            <a:chExt cx="4391100" cy="2205600"/>
          </a:xfrm>
        </p:grpSpPr>
        <p:sp>
          <p:nvSpPr>
            <p:cNvPr id="708" name="Google Shape;708;p38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38"/>
          <p:cNvSpPr txBox="1"/>
          <p:nvPr/>
        </p:nvSpPr>
        <p:spPr>
          <a:xfrm>
            <a:off x="2089500" y="1993350"/>
            <a:ext cx="12616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Referencias</a:t>
            </a:r>
            <a:endParaRPr/>
          </a:p>
        </p:txBody>
      </p:sp>
      <p:sp>
        <p:nvSpPr>
          <p:cNvPr id="711" name="Google Shape;711;p38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8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8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 txBox="1"/>
          <p:nvPr/>
        </p:nvSpPr>
        <p:spPr>
          <a:xfrm>
            <a:off x="2203934" y="3294008"/>
            <a:ext cx="5775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84">
              <a:solidFill>
                <a:srgbClr val="15193E"/>
              </a:solidFill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9" name="Google Shape;719;p38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0" name="Google Shape;720;p38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1" name="Google Shape;721;p38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2" name="Google Shape;722;p38"/>
          <p:cNvSpPr txBox="1"/>
          <p:nvPr/>
        </p:nvSpPr>
        <p:spPr>
          <a:xfrm>
            <a:off x="2134350" y="2671675"/>
            <a:ext cx="12527100" cy="7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3D: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https://sketchfab.com/feed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https://www.turbosquid.com/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https://www.tripo3d.ai/app/home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Personaje 3D animado: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https://avaturn.me/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https://play.unity.com/en/games/7399ee86-facb-4354-8c7c-8497de418966/proyecto-3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5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128" name="Google Shape;128;p15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5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131" name="Google Shape;131;p15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132" name="Google Shape;132;p15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5"/>
          <p:cNvSpPr txBox="1"/>
          <p:nvPr/>
        </p:nvSpPr>
        <p:spPr>
          <a:xfrm>
            <a:off x="2203925" y="1773850"/>
            <a:ext cx="14090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</a:t>
            </a:r>
            <a:endParaRPr sz="5044"/>
          </a:p>
        </p:txBody>
      </p:sp>
      <p:sp>
        <p:nvSpPr>
          <p:cNvPr id="135" name="Google Shape;135;p15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5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5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5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5" name="Google Shape;145;p15" title="Captura de pantalla 2025-07-02 11354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200" y="2697150"/>
            <a:ext cx="11296650" cy="56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5910563" y="8581375"/>
            <a:ext cx="693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I’m On Observation Duty (Steam)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6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152" name="Google Shape;152;p16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6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155" name="Google Shape;155;p16"/>
          <p:cNvGrpSpPr/>
          <p:nvPr/>
        </p:nvGrpSpPr>
        <p:grpSpPr>
          <a:xfrm>
            <a:off x="807713" y="884026"/>
            <a:ext cx="16672693" cy="8446567"/>
            <a:chOff x="0" y="-57129"/>
            <a:chExt cx="4391133" cy="2224596"/>
          </a:xfrm>
        </p:grpSpPr>
        <p:sp>
          <p:nvSpPr>
            <p:cNvPr id="156" name="Google Shape;156;p16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33" y="-57129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6"/>
          <p:cNvSpPr txBox="1"/>
          <p:nvPr/>
        </p:nvSpPr>
        <p:spPr>
          <a:xfrm>
            <a:off x="2203924" y="1773850"/>
            <a:ext cx="1478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 - Escenas Fotorrealistas</a:t>
            </a: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3003834" y="3207008"/>
            <a:ext cx="577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4">
              <a:solidFill>
                <a:srgbClr val="15193E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6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6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6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6"/>
          <p:cNvSpPr txBox="1"/>
          <p:nvPr/>
        </p:nvSpPr>
        <p:spPr>
          <a:xfrm>
            <a:off x="8219813" y="8519575"/>
            <a:ext cx="184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Cocina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101" y="2731049"/>
            <a:ext cx="10349450" cy="58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7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177" name="Google Shape;177;p17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7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180" name="Google Shape;180;p17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181" name="Google Shape;181;p17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7"/>
          <p:cNvSpPr txBox="1"/>
          <p:nvPr/>
        </p:nvSpPr>
        <p:spPr>
          <a:xfrm>
            <a:off x="2203924" y="1773850"/>
            <a:ext cx="1478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 - Escenas Fotorrealistas</a:t>
            </a: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3003834" y="3207008"/>
            <a:ext cx="577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4">
              <a:solidFill>
                <a:srgbClr val="15193E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7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7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7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7"/>
          <p:cNvSpPr txBox="1"/>
          <p:nvPr/>
        </p:nvSpPr>
        <p:spPr>
          <a:xfrm>
            <a:off x="7724183" y="8519575"/>
            <a:ext cx="30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Dormitorio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196" name="Google Shape;196;p17" title="Captura de pantalla 2025-07-02 11174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437" y="2955015"/>
            <a:ext cx="11145126" cy="556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8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02" name="Google Shape;202;p18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8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05" name="Google Shape;205;p18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206" name="Google Shape;206;p18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8"/>
          <p:cNvSpPr txBox="1"/>
          <p:nvPr/>
        </p:nvSpPr>
        <p:spPr>
          <a:xfrm>
            <a:off x="2203924" y="1773850"/>
            <a:ext cx="1478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 - Escenas Fotorrealistas</a:t>
            </a: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3003834" y="3207008"/>
            <a:ext cx="577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4">
              <a:solidFill>
                <a:srgbClr val="15193E"/>
              </a:solidFill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8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8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8"/>
          <p:cNvSpPr txBox="1"/>
          <p:nvPr/>
        </p:nvSpPr>
        <p:spPr>
          <a:xfrm>
            <a:off x="8528879" y="8519575"/>
            <a:ext cx="171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Baño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221" name="Google Shape;221;p18" title="Captura de pantalla 2025-07-02 11225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913" y="2706238"/>
            <a:ext cx="11648399" cy="56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9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27" name="Google Shape;227;p19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19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30" name="Google Shape;230;p19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231" name="Google Shape;231;p19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9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eléctricas </a:t>
            </a:r>
            <a:endParaRPr/>
          </a:p>
        </p:txBody>
      </p:sp>
      <p:sp>
        <p:nvSpPr>
          <p:cNvPr id="234" name="Google Shape;234;p19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9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9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9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4" name="Google Shape;244;p19" title="Dormitorio Elec of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075" y="3064825"/>
            <a:ext cx="4522999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 title="Dormitorio Elec 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0075" y="6208200"/>
            <a:ext cx="4609350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 title="Baño Elec off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7325" y="3064825"/>
            <a:ext cx="4609349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 title="Baño Elec 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7325" y="6208200"/>
            <a:ext cx="4609350" cy="2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 title="Cocina Elec off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04525" y="3064825"/>
            <a:ext cx="4523000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 title="Cocina Elec 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04525" y="6208200"/>
            <a:ext cx="4523000" cy="28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55" name="Google Shape;255;p20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0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58" name="Google Shape;258;p20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259" name="Google Shape;259;p20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0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de imagen 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0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0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0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2" name="Google Shape;272;p20" title="Captura de pantalla 2025-07-03 17505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000" y="3064825"/>
            <a:ext cx="5287800" cy="29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 title="Captura de pantalla 2025-07-03 17513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9000" y="6106950"/>
            <a:ext cx="5287800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 title="Captura de pantalla 2025-07-03 17531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5650" y="3119775"/>
            <a:ext cx="4490600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 title="Captura de pantalla 2025-07-03 17541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8325" y="6196025"/>
            <a:ext cx="4387925" cy="2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 title="Captura de pantalla 2025-07-03 175507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66850" y="3119775"/>
            <a:ext cx="4244550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 title="Captura de pantalla 2025-07-03 1755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66850" y="6196025"/>
            <a:ext cx="4244550" cy="27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1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83" name="Google Shape;283;p21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21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86" name="Google Shape;286;p21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287" name="Google Shape;287;p21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1"/>
          <p:cNvSpPr txBox="1"/>
          <p:nvPr/>
        </p:nvSpPr>
        <p:spPr>
          <a:xfrm>
            <a:off x="1790550" y="1773850"/>
            <a:ext cx="15408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de desplazamiento </a:t>
            </a:r>
            <a:endParaRPr/>
          </a:p>
        </p:txBody>
      </p:sp>
      <p:sp>
        <p:nvSpPr>
          <p:cNvPr id="290" name="Google Shape;290;p21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1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1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1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0" name="Google Shape;300;p21" title="Captura de pantalla 2025-07-03 18185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325" y="2931700"/>
            <a:ext cx="4712099" cy="2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 title="Captura de pantalla 2025-07-03 18191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7325" y="6200087"/>
            <a:ext cx="4712101" cy="2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 title="Captura de pantalla 2025-07-03 18233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3675" y="2931700"/>
            <a:ext cx="4901100" cy="28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 title="Captura de pantalla 2025-07-03 1823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3675" y="6200100"/>
            <a:ext cx="4901100" cy="28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 title="Captura de pantalla 2025-07-03 182507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33900" y="2962275"/>
            <a:ext cx="4901099" cy="27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 title="Captura de pantalla 2025-07-03 182540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33900" y="6200100"/>
            <a:ext cx="4901099" cy="27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